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6"/>
  </p:handoutMasterIdLst>
  <p:sldIdLst>
    <p:sldId id="282" r:id="rId2"/>
    <p:sldId id="328" r:id="rId3"/>
    <p:sldId id="285" r:id="rId4"/>
    <p:sldId id="322" r:id="rId5"/>
    <p:sldId id="286" r:id="rId6"/>
    <p:sldId id="361" r:id="rId7"/>
    <p:sldId id="340" r:id="rId8"/>
    <p:sldId id="368" r:id="rId9"/>
    <p:sldId id="341" r:id="rId10"/>
    <p:sldId id="335" r:id="rId11"/>
    <p:sldId id="369" r:id="rId12"/>
    <p:sldId id="327" r:id="rId13"/>
    <p:sldId id="293" r:id="rId14"/>
    <p:sldId id="336" r:id="rId15"/>
    <p:sldId id="357" r:id="rId16"/>
    <p:sldId id="342" r:id="rId17"/>
    <p:sldId id="358" r:id="rId18"/>
    <p:sldId id="348" r:id="rId19"/>
    <p:sldId id="349" r:id="rId20"/>
    <p:sldId id="356" r:id="rId21"/>
    <p:sldId id="350" r:id="rId22"/>
    <p:sldId id="351" r:id="rId23"/>
    <p:sldId id="352" r:id="rId24"/>
    <p:sldId id="370" r:id="rId25"/>
    <p:sldId id="354" r:id="rId26"/>
    <p:sldId id="264" r:id="rId27"/>
    <p:sldId id="307" r:id="rId28"/>
    <p:sldId id="364" r:id="rId29"/>
    <p:sldId id="363" r:id="rId30"/>
    <p:sldId id="314" r:id="rId31"/>
    <p:sldId id="312" r:id="rId32"/>
    <p:sldId id="367" r:id="rId33"/>
    <p:sldId id="365" r:id="rId34"/>
    <p:sldId id="269" r:id="rId35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BB34"/>
    <a:srgbClr val="5D9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3372" autoAdjust="0"/>
  </p:normalViewPr>
  <p:slideViewPr>
    <p:cSldViewPr snapToGrid="0">
      <p:cViewPr varScale="1">
        <p:scale>
          <a:sx n="68" d="100"/>
          <a:sy n="68" d="100"/>
        </p:scale>
        <p:origin x="13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46EC2-983D-4C60-B619-2F868CA1EB7C}" type="datetimeFigureOut">
              <a:rPr lang="en-GB" smtClean="0"/>
              <a:t>01/10/2019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2824C-6B6C-46E6-A354-7430CCC10D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51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6DBB34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5D9D9C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94" y="5938409"/>
            <a:ext cx="1751854" cy="821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/>
          <a:stretch/>
        </p:blipFill>
        <p:spPr>
          <a:xfrm>
            <a:off x="7611762" y="5956532"/>
            <a:ext cx="1296718" cy="78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8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D195F-9061-4001-BCCF-D725ADC32FE6}" type="datetimeFigureOut">
              <a:rPr lang="en-GB" smtClean="0"/>
              <a:t>01/10/2019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B114-4654-4CF1-8F92-32C61249D1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394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D195F-9061-4001-BCCF-D725ADC32FE6}" type="datetimeFigureOut">
              <a:rPr lang="en-GB" smtClean="0"/>
              <a:t>01/10/2019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B114-4654-4CF1-8F92-32C61249D1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26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DBB3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D9D9C"/>
                </a:solidFill>
                <a:latin typeface="+mj-lt"/>
              </a:defRPr>
            </a:lvl1pPr>
            <a:lvl2pPr>
              <a:defRPr>
                <a:solidFill>
                  <a:srgbClr val="5D9D9C"/>
                </a:solidFill>
                <a:latin typeface="+mj-lt"/>
              </a:defRPr>
            </a:lvl2pPr>
            <a:lvl3pPr>
              <a:defRPr>
                <a:solidFill>
                  <a:srgbClr val="5D9D9C"/>
                </a:solidFill>
                <a:latin typeface="+mj-lt"/>
              </a:defRPr>
            </a:lvl3pPr>
            <a:lvl4pPr>
              <a:defRPr>
                <a:solidFill>
                  <a:srgbClr val="5D9D9C"/>
                </a:solidFill>
                <a:latin typeface="+mj-lt"/>
              </a:defRPr>
            </a:lvl4pPr>
            <a:lvl5pPr>
              <a:defRPr>
                <a:solidFill>
                  <a:srgbClr val="5D9D9C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B114-4654-4CF1-8F92-32C61249D18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94" y="5938409"/>
            <a:ext cx="1751854" cy="821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/>
          <a:stretch/>
        </p:blipFill>
        <p:spPr>
          <a:xfrm>
            <a:off x="7611762" y="5956532"/>
            <a:ext cx="1296718" cy="78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83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D195F-9061-4001-BCCF-D725ADC32FE6}" type="datetimeFigureOut">
              <a:rPr lang="en-GB" smtClean="0"/>
              <a:t>01/10/2019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B114-4654-4CF1-8F92-32C61249D1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12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D195F-9061-4001-BCCF-D725ADC32FE6}" type="datetimeFigureOut">
              <a:rPr lang="en-GB" smtClean="0"/>
              <a:t>01/10/2019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B114-4654-4CF1-8F92-32C61249D1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59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D195F-9061-4001-BCCF-D725ADC32FE6}" type="datetimeFigureOut">
              <a:rPr lang="en-GB" smtClean="0"/>
              <a:t>01/10/2019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B114-4654-4CF1-8F92-32C61249D1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98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D195F-9061-4001-BCCF-D725ADC32FE6}" type="datetimeFigureOut">
              <a:rPr lang="en-GB" smtClean="0"/>
              <a:t>01/10/2019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B114-4654-4CF1-8F92-32C61249D1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59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D195F-9061-4001-BCCF-D725ADC32FE6}" type="datetimeFigureOut">
              <a:rPr lang="en-GB" smtClean="0"/>
              <a:t>01/10/2019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B114-4654-4CF1-8F92-32C61249D1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314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D195F-9061-4001-BCCF-D725ADC32FE6}" type="datetimeFigureOut">
              <a:rPr lang="en-GB" smtClean="0"/>
              <a:t>01/10/2019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B114-4654-4CF1-8F92-32C61249D1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521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D195F-9061-4001-BCCF-D725ADC32FE6}" type="datetimeFigureOut">
              <a:rPr lang="en-GB" smtClean="0"/>
              <a:t>01/10/2019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DB114-4654-4CF1-8F92-32C61249D1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14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D195F-9061-4001-BCCF-D725ADC32FE6}" type="datetimeFigureOut">
              <a:rPr lang="en-GB" smtClean="0"/>
              <a:t>01/10/2019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DB114-4654-4CF1-8F92-32C61249D1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02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kids playing out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" r="8311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2627313" y="800527"/>
            <a:ext cx="6348412" cy="609173"/>
          </a:xfrm>
        </p:spPr>
        <p:txBody>
          <a:bodyPr>
            <a:normAutofit fontScale="90000"/>
          </a:bodyPr>
          <a:lstStyle/>
          <a:p>
            <a:pPr algn="r"/>
            <a:r>
              <a:rPr lang="en-GB" altLang="en-US" sz="4000" smtClean="0">
                <a:latin typeface="Calibri" panose="020F0502020204030204" pitchFamily="34" charset="0"/>
              </a:rPr>
              <a:t>Moving Forwards: </a:t>
            </a:r>
            <a:endParaRPr lang="en-GB" altLang="en-US" sz="3200" smtClean="0">
              <a:latin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685905" y="1409700"/>
            <a:ext cx="3289820" cy="71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>
              <a:defRPr/>
            </a:pPr>
            <a:r>
              <a:rPr lang="en-GB" altLang="en-US" sz="2400" kern="0" smtClean="0">
                <a:solidFill>
                  <a:srgbClr val="5D9D9C"/>
                </a:solidFill>
              </a:rPr>
              <a:t>Healthy Travel for all in Cardiff and beyond</a:t>
            </a:r>
            <a:endParaRPr lang="en-GB" altLang="en-US" sz="3600" kern="0">
              <a:solidFill>
                <a:srgbClr val="5D9D9C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627313" y="5402263"/>
            <a:ext cx="6348412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>
              <a:defRPr/>
            </a:pPr>
            <a:r>
              <a:rPr lang="en-GB" altLang="en-US" sz="2400" kern="0" smtClean="0"/>
              <a:t>Dr Tom Porter</a:t>
            </a:r>
            <a:r>
              <a:rPr lang="en-GB" altLang="en-US" sz="2800" kern="0" smtClean="0"/>
              <a:t/>
            </a:r>
            <a:br>
              <a:rPr lang="en-GB" altLang="en-US" sz="2800" kern="0" smtClean="0"/>
            </a:br>
            <a:r>
              <a:rPr lang="en-GB" altLang="en-US" sz="1600" kern="0" smtClean="0"/>
              <a:t>Consultant in Public Health Medicine, </a:t>
            </a:r>
            <a:br>
              <a:rPr lang="en-GB" altLang="en-US" sz="1600" kern="0" smtClean="0"/>
            </a:br>
            <a:r>
              <a:rPr lang="en-GB" altLang="en-US" sz="1600" kern="0" smtClean="0"/>
              <a:t>Cardiff and Vale UHB / Public Health Wales </a:t>
            </a:r>
            <a:endParaRPr lang="en-GB" altLang="en-US" sz="3600" kern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79388" y="5915025"/>
            <a:ext cx="3748668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GB" altLang="en-US" sz="1600" kern="0" smtClean="0"/>
              <a:t>Cardiff University </a:t>
            </a:r>
          </a:p>
          <a:p>
            <a:pPr algn="l">
              <a:defRPr/>
            </a:pPr>
            <a:r>
              <a:rPr lang="en-GB" altLang="en-US" sz="1600" kern="0" smtClean="0"/>
              <a:t>4 Oct 2019</a:t>
            </a:r>
            <a:endParaRPr lang="en-GB" altLang="en-US" sz="3200" kern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6" t="6648" r="3040" b="56406"/>
          <a:stretch/>
        </p:blipFill>
        <p:spPr>
          <a:xfrm>
            <a:off x="6946900" y="155575"/>
            <a:ext cx="2028825" cy="64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1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4" t="14166" r="23819" b="5515"/>
          <a:stretch>
            <a:fillRect/>
          </a:stretch>
        </p:blipFill>
        <p:spPr bwMode="auto">
          <a:xfrm>
            <a:off x="1547813" y="476250"/>
            <a:ext cx="6337300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179388" y="6381750"/>
            <a:ext cx="3960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  <a:latin typeface="Calibri Light" panose="020F0302020204030204" pitchFamily="34" charset="0"/>
              </a:rPr>
              <a:t>Source: Hart &amp; Parkhurst (2011)</a:t>
            </a:r>
          </a:p>
        </p:txBody>
      </p:sp>
    </p:spTree>
    <p:extLst>
      <p:ext uri="{BB962C8B-B14F-4D97-AF65-F5344CB8AC3E}">
        <p14:creationId xmlns:p14="http://schemas.microsoft.com/office/powerpoint/2010/main" val="278566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14563" r="22882" b="11610"/>
          <a:stretch>
            <a:fillRect/>
          </a:stretch>
        </p:blipFill>
        <p:spPr bwMode="auto">
          <a:xfrm>
            <a:off x="868877" y="188914"/>
            <a:ext cx="7427219" cy="556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179388" y="6381750"/>
            <a:ext cx="39608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>
                <a:solidFill>
                  <a:srgbClr val="5D9D9C"/>
                </a:solidFill>
                <a:latin typeface="Calibri Light" panose="020F0302020204030204" pitchFamily="34" charset="0"/>
              </a:rPr>
              <a:t>Source: Welsh Government/UKCCC</a:t>
            </a:r>
          </a:p>
        </p:txBody>
      </p:sp>
      <p:sp>
        <p:nvSpPr>
          <p:cNvPr id="6" name="Rectangle 5"/>
          <p:cNvSpPr/>
          <p:nvPr/>
        </p:nvSpPr>
        <p:spPr>
          <a:xfrm>
            <a:off x="4272737" y="1268413"/>
            <a:ext cx="3773978" cy="3137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22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8" y="1888692"/>
            <a:ext cx="34861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8" y="2968192"/>
            <a:ext cx="349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33" y="4120717"/>
            <a:ext cx="349408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45" y="1960129"/>
            <a:ext cx="306228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283" y="3112654"/>
            <a:ext cx="233997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82600"/>
            <a:ext cx="7931150" cy="850900"/>
          </a:xfrm>
        </p:spPr>
        <p:txBody>
          <a:bodyPr>
            <a:normAutofit/>
          </a:bodyPr>
          <a:lstStyle/>
          <a:p>
            <a:pPr algn="l"/>
            <a:r>
              <a:rPr lang="en-GB" altLang="en-US" sz="3200" smtClean="0"/>
              <a:t>We could do things differently</a:t>
            </a:r>
          </a:p>
        </p:txBody>
      </p:sp>
    </p:spTree>
    <p:extLst>
      <p:ext uri="{BB962C8B-B14F-4D97-AF65-F5344CB8AC3E}">
        <p14:creationId xmlns:p14="http://schemas.microsoft.com/office/powerpoint/2010/main" val="264922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9" descr="Image result for future generations act go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20" y="1048457"/>
            <a:ext cx="2688587" cy="26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11502" r="37006" b="20599"/>
          <a:stretch>
            <a:fillRect/>
          </a:stretch>
        </p:blipFill>
        <p:spPr bwMode="auto">
          <a:xfrm>
            <a:off x="928930" y="3735994"/>
            <a:ext cx="1309529" cy="184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2" t="8134" r="37988" b="5067"/>
          <a:stretch>
            <a:fillRect/>
          </a:stretch>
        </p:blipFill>
        <p:spPr bwMode="auto">
          <a:xfrm>
            <a:off x="1465413" y="4091658"/>
            <a:ext cx="1287824" cy="18147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447676"/>
            <a:ext cx="7931150" cy="850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DBB3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3200" smtClean="0"/>
              <a:t>The time is right for change…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4195" t="12335" r="34954" b="10519"/>
          <a:stretch/>
        </p:blipFill>
        <p:spPr>
          <a:xfrm>
            <a:off x="2057554" y="4477546"/>
            <a:ext cx="1390887" cy="1956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6" descr="Image result for transport for wal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2" r="78072" b="34985"/>
          <a:stretch/>
        </p:blipFill>
        <p:spPr bwMode="auto">
          <a:xfrm>
            <a:off x="7506954" y="1868106"/>
            <a:ext cx="881396" cy="89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i2-prod.walesonline.co.uk/incoming/article14738020.ece/ALTERNATES/s615b/KeolisAmey-Metro-Trai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97" y="1482379"/>
            <a:ext cx="3133228" cy="180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school strik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771" y="3935492"/>
            <a:ext cx="3158490" cy="178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extinction rebell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97" y="3935492"/>
            <a:ext cx="986880" cy="127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0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16840"/>
            <a:ext cx="7931150" cy="850900"/>
          </a:xfrm>
        </p:spPr>
        <p:txBody>
          <a:bodyPr>
            <a:normAutofit/>
          </a:bodyPr>
          <a:lstStyle/>
          <a:p>
            <a:pPr algn="l"/>
            <a:r>
              <a:rPr lang="en-GB" altLang="en-US" sz="3200" smtClean="0"/>
              <a:t>The potential impact</a:t>
            </a:r>
          </a:p>
        </p:txBody>
      </p:sp>
      <p:sp>
        <p:nvSpPr>
          <p:cNvPr id="2" name="Rectangle 1"/>
          <p:cNvSpPr/>
          <p:nvPr/>
        </p:nvSpPr>
        <p:spPr>
          <a:xfrm>
            <a:off x="5469775" y="6184669"/>
            <a:ext cx="3674225" cy="581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410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0" t="19194" r="21707" b="14087"/>
          <a:stretch/>
        </p:blipFill>
        <p:spPr bwMode="auto">
          <a:xfrm>
            <a:off x="169054" y="967740"/>
            <a:ext cx="8712118" cy="563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38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69000" y="5994400"/>
            <a:ext cx="298450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000" t="23488" r="30347" b="8364"/>
          <a:stretch/>
        </p:blipFill>
        <p:spPr>
          <a:xfrm>
            <a:off x="1505240" y="1222623"/>
            <a:ext cx="6288262" cy="48547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0700" y="6413500"/>
            <a:ext cx="3543300" cy="422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smtClean="0"/>
              <a:t>Source: European Parliament (2019)</a:t>
            </a:r>
            <a:endParaRPr lang="en-GB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7730" y="333131"/>
            <a:ext cx="7931150" cy="850900"/>
          </a:xfrm>
        </p:spPr>
        <p:txBody>
          <a:bodyPr>
            <a:normAutofit/>
          </a:bodyPr>
          <a:lstStyle/>
          <a:p>
            <a:pPr algn="l"/>
            <a:r>
              <a:rPr lang="en-GB" altLang="en-US" sz="3200" smtClean="0"/>
              <a:t>Beware shiny EVs</a:t>
            </a:r>
            <a:endParaRPr lang="en-GB" altLang="en-US" sz="3200" smtClean="0"/>
          </a:p>
        </p:txBody>
      </p:sp>
    </p:spTree>
    <p:extLst>
      <p:ext uri="{BB962C8B-B14F-4D97-AF65-F5344CB8AC3E}">
        <p14:creationId xmlns:p14="http://schemas.microsoft.com/office/powerpoint/2010/main" val="3536730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62096" t="32293" r="1066" b="17031"/>
          <a:stretch/>
        </p:blipFill>
        <p:spPr>
          <a:xfrm>
            <a:off x="4503415" y="1617784"/>
            <a:ext cx="4329232" cy="3349870"/>
          </a:xfrm>
          <a:prstGeom prst="rect">
            <a:avLst/>
          </a:prstGeom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79388" y="6381750"/>
            <a:ext cx="39608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>
                <a:solidFill>
                  <a:srgbClr val="5D9D9C"/>
                </a:solidFill>
                <a:latin typeface="Calibri Light" panose="020F0302020204030204" pitchFamily="34" charset="0"/>
              </a:rPr>
              <a:t>Source: </a:t>
            </a:r>
            <a:r>
              <a:rPr lang="en-GB" altLang="en-US" sz="1600" smtClean="0">
                <a:solidFill>
                  <a:srgbClr val="5D9D9C"/>
                </a:solidFill>
                <a:latin typeface="Calibri Light" panose="020F0302020204030204" pitchFamily="34" charset="0"/>
              </a:rPr>
              <a:t>Propensity to Cycle tool</a:t>
            </a:r>
            <a:endParaRPr lang="en-GB" altLang="en-US" sz="1600">
              <a:solidFill>
                <a:srgbClr val="5D9D9C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24879" t="32293" r="39419" b="17031"/>
          <a:stretch/>
        </p:blipFill>
        <p:spPr>
          <a:xfrm>
            <a:off x="307730" y="1617784"/>
            <a:ext cx="4195685" cy="334987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7730" y="333131"/>
            <a:ext cx="7931150" cy="850900"/>
          </a:xfrm>
        </p:spPr>
        <p:txBody>
          <a:bodyPr>
            <a:normAutofit/>
          </a:bodyPr>
          <a:lstStyle/>
          <a:p>
            <a:pPr algn="l"/>
            <a:r>
              <a:rPr lang="en-GB" altLang="en-US" sz="3200" smtClean="0"/>
              <a:t>We can be ambitious</a:t>
            </a:r>
          </a:p>
        </p:txBody>
      </p:sp>
      <p:sp>
        <p:nvSpPr>
          <p:cNvPr id="8" name="Rectangle 7"/>
          <p:cNvSpPr/>
          <p:nvPr/>
        </p:nvSpPr>
        <p:spPr>
          <a:xfrm>
            <a:off x="562708" y="1617784"/>
            <a:ext cx="228600" cy="268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821693" y="1617784"/>
            <a:ext cx="228600" cy="268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570132" y="1468315"/>
            <a:ext cx="4262515" cy="3648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69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96" y="2411505"/>
            <a:ext cx="3229313" cy="430575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85" y="1165860"/>
            <a:ext cx="4836809" cy="362760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7730" y="333131"/>
            <a:ext cx="7931150" cy="850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DBB3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3200" smtClean="0"/>
              <a:t>Leadership is vital</a:t>
            </a:r>
          </a:p>
        </p:txBody>
      </p:sp>
    </p:spTree>
    <p:extLst>
      <p:ext uri="{BB962C8B-B14F-4D97-AF65-F5344CB8AC3E}">
        <p14:creationId xmlns:p14="http://schemas.microsoft.com/office/powerpoint/2010/main" val="2249230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51620"/>
            <a:ext cx="7886700" cy="1325563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GB" sz="3600" smtClean="0"/>
              <a:t>Progress in Cardiff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26839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t="12601" r="16920" b="7600"/>
          <a:stretch>
            <a:fillRect/>
          </a:stretch>
        </p:blipFill>
        <p:spPr bwMode="auto">
          <a:xfrm>
            <a:off x="548640" y="383253"/>
            <a:ext cx="6224133" cy="419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48639" y="4791481"/>
            <a:ext cx="3823855" cy="162086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GB" altLang="en-US" sz="2400" smtClean="0"/>
              <a:t>Cycleways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GB" altLang="en-US" sz="2400" smtClean="0"/>
              <a:t>Clean air plan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GB" altLang="en-US" sz="2400" smtClean="0"/>
              <a:t>Car free day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GB" altLang="en-US" sz="2400" smtClean="0"/>
              <a:t>Street play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GB" altLang="en-US" sz="2400" smtClean="0"/>
              <a:t>20mph locally and Wales policy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678" t="14621" r="21510" b="8637"/>
          <a:stretch/>
        </p:blipFill>
        <p:spPr>
          <a:xfrm>
            <a:off x="5128061" y="3466406"/>
            <a:ext cx="3755786" cy="2322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7223" t="11852" r="16040" b="4198"/>
          <a:stretch/>
        </p:blipFill>
        <p:spPr>
          <a:xfrm>
            <a:off x="5407680" y="287000"/>
            <a:ext cx="3371945" cy="238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03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425667"/>
            <a:ext cx="8229600" cy="1143000"/>
          </a:xfrm>
        </p:spPr>
        <p:txBody>
          <a:bodyPr/>
          <a:lstStyle/>
          <a:p>
            <a:r>
              <a:rPr lang="en-GB" altLang="en-US" smtClean="0"/>
              <a:t>Context</a:t>
            </a:r>
          </a:p>
        </p:txBody>
      </p:sp>
      <p:sp>
        <p:nvSpPr>
          <p:cNvPr id="3" name="Title 2"/>
          <p:cNvSpPr txBox="1">
            <a:spLocks/>
          </p:cNvSpPr>
          <p:nvPr/>
        </p:nvSpPr>
        <p:spPr bwMode="auto">
          <a:xfrm>
            <a:off x="2271510" y="5271269"/>
            <a:ext cx="2159173" cy="69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GB" altLang="en-US" sz="2000" kern="0" smtClean="0">
                <a:solidFill>
                  <a:srgbClr val="5D9D9C"/>
                </a:solidFill>
              </a:rPr>
              <a:t>Source: Moving </a:t>
            </a:r>
            <a:br>
              <a:rPr lang="en-GB" altLang="en-US" sz="2000" kern="0" smtClean="0">
                <a:solidFill>
                  <a:srgbClr val="5D9D9C"/>
                </a:solidFill>
              </a:rPr>
            </a:br>
            <a:r>
              <a:rPr lang="en-GB" altLang="en-US" sz="2000" kern="0" smtClean="0">
                <a:solidFill>
                  <a:srgbClr val="5D9D9C"/>
                </a:solidFill>
              </a:rPr>
              <a:t>Forwards (2017)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0" t="8134" r="33656" b="13467"/>
          <a:stretch>
            <a:fillRect/>
          </a:stretch>
        </p:blipFill>
        <p:spPr bwMode="auto">
          <a:xfrm>
            <a:off x="540327" y="4663148"/>
            <a:ext cx="1364298" cy="190962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53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989" y="2193362"/>
            <a:ext cx="2715186" cy="36202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5" y="441769"/>
            <a:ext cx="5110788" cy="383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9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" t="809" r="90302" b="90886"/>
          <a:stretch>
            <a:fillRect/>
          </a:stretch>
        </p:blipFill>
        <p:spPr bwMode="auto">
          <a:xfrm>
            <a:off x="971550" y="755650"/>
            <a:ext cx="93503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8546" r="37177" b="16666"/>
          <a:stretch>
            <a:fillRect/>
          </a:stretch>
        </p:blipFill>
        <p:spPr bwMode="auto">
          <a:xfrm>
            <a:off x="971550" y="1763713"/>
            <a:ext cx="309721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87900" y="1528734"/>
            <a:ext cx="3467100" cy="3965979"/>
          </a:xfrm>
        </p:spPr>
        <p:txBody>
          <a:bodyPr>
            <a:normAutofit fontScale="92500" lnSpcReduction="10000"/>
          </a:bodyPr>
          <a:lstStyle/>
          <a:p>
            <a:pPr marL="0" indent="0">
              <a:buFontTx/>
              <a:buNone/>
              <a:defRPr/>
            </a:pPr>
            <a:r>
              <a:rPr lang="en-GB" altLang="en-US" smtClean="0"/>
              <a:t>In first year…</a:t>
            </a:r>
          </a:p>
          <a:p>
            <a:pPr>
              <a:defRPr/>
            </a:pPr>
            <a:r>
              <a:rPr lang="en-GB" altLang="en-US" smtClean="0"/>
              <a:t>50 stations, 500 bikes</a:t>
            </a:r>
          </a:p>
          <a:p>
            <a:pPr>
              <a:defRPr/>
            </a:pPr>
            <a:r>
              <a:rPr lang="en-GB" altLang="en-US" smtClean="0"/>
              <a:t>5-10,000 rentals per week</a:t>
            </a:r>
          </a:p>
          <a:p>
            <a:pPr>
              <a:defRPr/>
            </a:pPr>
            <a:r>
              <a:rPr lang="en-GB" altLang="en-US" smtClean="0"/>
              <a:t>&gt;50,000 registered</a:t>
            </a:r>
          </a:p>
          <a:p>
            <a:pPr>
              <a:defRPr/>
            </a:pPr>
            <a:r>
              <a:rPr lang="en-GB" altLang="en-US" smtClean="0"/>
              <a:t>Quickest growing scheme in UK</a:t>
            </a:r>
          </a:p>
          <a:p>
            <a:pPr>
              <a:defRPr/>
            </a:pPr>
            <a:r>
              <a:rPr lang="en-GB" altLang="en-US"/>
              <a:t>Further expanding, incl. more stations, bikes and e-bikes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87900" y="438150"/>
            <a:ext cx="4574655" cy="1325563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GB" sz="3600" smtClean="0"/>
              <a:t>Nextbike cycle hire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06481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207" t="18778" r="30334" b="7135"/>
          <a:stretch/>
        </p:blipFill>
        <p:spPr>
          <a:xfrm>
            <a:off x="514017" y="1450254"/>
            <a:ext cx="3833540" cy="3948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2099" t="13995" r="32135" b="13852"/>
          <a:stretch/>
        </p:blipFill>
        <p:spPr>
          <a:xfrm>
            <a:off x="4638907" y="1325563"/>
            <a:ext cx="3953375" cy="448613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714" y="0"/>
            <a:ext cx="7739381" cy="1325563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GB" sz="3600" smtClean="0"/>
              <a:t>Clean air plan </a:t>
            </a:r>
            <a:r>
              <a:rPr lang="en-GB" sz="2000" i="1" smtClean="0"/>
              <a:t>(pending WG approval)</a:t>
            </a:r>
            <a:endParaRPr lang="en-GB" sz="3600" i="1" dirty="0"/>
          </a:p>
        </p:txBody>
      </p:sp>
    </p:spTree>
    <p:extLst>
      <p:ext uri="{BB962C8B-B14F-4D97-AF65-F5344CB8AC3E}">
        <p14:creationId xmlns:p14="http://schemas.microsoft.com/office/powerpoint/2010/main" val="3038646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714" y="0"/>
            <a:ext cx="7739381" cy="1325563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GB" sz="3600" smtClean="0"/>
              <a:t>Clean air plan </a:t>
            </a:r>
            <a:r>
              <a:rPr lang="en-GB" sz="2000" i="1" smtClean="0"/>
              <a:t>(pending WG approval)</a:t>
            </a:r>
            <a:endParaRPr lang="en-GB" sz="3600" i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032250"/>
          </a:xfrm>
        </p:spPr>
        <p:txBody>
          <a:bodyPr>
            <a:normAutofit fontScale="92500" lnSpcReduction="10000"/>
          </a:bodyPr>
          <a:lstStyle/>
          <a:p>
            <a:r>
              <a:rPr lang="en-GB" altLang="en-US" smtClean="0"/>
              <a:t>Package measures</a:t>
            </a:r>
          </a:p>
          <a:p>
            <a:pPr lvl="1"/>
            <a:r>
              <a:rPr lang="en-GB" altLang="en-US" smtClean="0"/>
              <a:t>Active travel measures – 20mph zones, Cycleway 1</a:t>
            </a:r>
          </a:p>
          <a:p>
            <a:pPr lvl="1"/>
            <a:r>
              <a:rPr lang="en-GB" altLang="en-US" smtClean="0"/>
              <a:t>Electric buses x 36</a:t>
            </a:r>
          </a:p>
          <a:p>
            <a:pPr lvl="1"/>
            <a:r>
              <a:rPr lang="en-GB" altLang="en-US" smtClean="0"/>
              <a:t>Retrofit 80% remaining buses</a:t>
            </a:r>
          </a:p>
          <a:p>
            <a:pPr lvl="1"/>
            <a:r>
              <a:rPr lang="en-GB" altLang="en-US" smtClean="0"/>
              <a:t>Taxi licensing – all renewals Euro VI; grant for plug-in hybrid/BEV</a:t>
            </a:r>
          </a:p>
          <a:p>
            <a:pPr lvl="1"/>
            <a:r>
              <a:rPr lang="en-GB" altLang="en-US" smtClean="0"/>
              <a:t>City Centre transport schemes inc. Castle Street</a:t>
            </a:r>
          </a:p>
          <a:p>
            <a:r>
              <a:rPr lang="en-GB" altLang="en-US" smtClean="0"/>
              <a:t>Air quality improvements</a:t>
            </a:r>
          </a:p>
          <a:p>
            <a:pPr lvl="1"/>
            <a:r>
              <a:rPr lang="en-GB" altLang="en-US" smtClean="0"/>
              <a:t>327,000 people est. to experience cleaner air</a:t>
            </a:r>
          </a:p>
          <a:p>
            <a:pPr lvl="1"/>
            <a:r>
              <a:rPr lang="en-GB" altLang="en-US" smtClean="0"/>
              <a:t>Effect larger in more deprived communities</a:t>
            </a:r>
          </a:p>
          <a:p>
            <a:pPr lvl="1"/>
            <a:r>
              <a:rPr lang="en-GB" altLang="en-US" smtClean="0"/>
              <a:t>Castle Street modelled to reduce by 10µg – well within legal limits</a:t>
            </a:r>
          </a:p>
          <a:p>
            <a:pPr lvl="1"/>
            <a:endParaRPr lang="en-GB" altLang="en-US" smtClean="0"/>
          </a:p>
          <a:p>
            <a:endParaRPr lang="en-GB" altLang="en-US" smtClean="0"/>
          </a:p>
          <a:p>
            <a:pPr lvl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08847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23"/>
          <a:stretch/>
        </p:blipFill>
        <p:spPr>
          <a:xfrm>
            <a:off x="3301752" y="3797929"/>
            <a:ext cx="5715495" cy="2971171"/>
          </a:xfrm>
        </p:spPr>
      </p:pic>
      <p:pic>
        <p:nvPicPr>
          <p:cNvPr id="1026" name="Picture 2" descr="https://collateral.prmax.co.uk/collateral/1544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5" y="365127"/>
            <a:ext cx="4722725" cy="333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393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4017" y="2076504"/>
            <a:ext cx="3702281" cy="22427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5200" smtClean="0">
                <a:solidFill>
                  <a:srgbClr val="6DBB34"/>
                </a:solidFill>
              </a:rPr>
              <a:t>Healthy travel Charter</a:t>
            </a:r>
          </a:p>
          <a:p>
            <a:pPr marL="0" indent="0">
              <a:buNone/>
            </a:pPr>
            <a:endParaRPr lang="en-GB" sz="5200" smtClean="0">
              <a:solidFill>
                <a:srgbClr val="6DBB3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485" t="8344" r="31943" b="4206"/>
          <a:stretch/>
        </p:blipFill>
        <p:spPr>
          <a:xfrm>
            <a:off x="482673" y="500470"/>
            <a:ext cx="2909454" cy="41397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3217" t="8354" r="31991" b="4074"/>
          <a:stretch/>
        </p:blipFill>
        <p:spPr>
          <a:xfrm>
            <a:off x="1549399" y="1915700"/>
            <a:ext cx="2900291" cy="41063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33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52475" y="2287589"/>
            <a:ext cx="2355850" cy="912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mtClean="0"/>
              <a:t>Commitments over 3 years</a:t>
            </a:r>
            <a:endParaRPr lang="en-GB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52475" y="636589"/>
            <a:ext cx="2355850" cy="1992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3800" smtClean="0">
                <a:solidFill>
                  <a:srgbClr val="6DBB34"/>
                </a:solidFill>
              </a:rPr>
              <a:t>14</a:t>
            </a:r>
            <a:endParaRPr lang="en-GB" sz="13800">
              <a:solidFill>
                <a:srgbClr val="6DBB34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75350" y="1632744"/>
            <a:ext cx="2355850" cy="1992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3800" smtClean="0">
                <a:solidFill>
                  <a:srgbClr val="6DBB34"/>
                </a:solidFill>
              </a:rPr>
              <a:t>3</a:t>
            </a:r>
            <a:endParaRPr lang="en-GB" sz="13800">
              <a:solidFill>
                <a:srgbClr val="6DBB34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975350" y="3283745"/>
            <a:ext cx="2355850" cy="912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mtClean="0"/>
              <a:t>High level targets</a:t>
            </a:r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52475" y="3490912"/>
            <a:ext cx="5099050" cy="1908175"/>
          </a:xfrm>
        </p:spPr>
        <p:txBody>
          <a:bodyPr/>
          <a:lstStyle/>
          <a:p>
            <a:pPr marL="0" indent="0">
              <a:buNone/>
            </a:pPr>
            <a:r>
              <a:rPr lang="en-GB" smtClean="0"/>
              <a:t>Supporting…</a:t>
            </a:r>
          </a:p>
          <a:p>
            <a:pPr lvl="1"/>
            <a:r>
              <a:rPr lang="en-GB" smtClean="0"/>
              <a:t>Walking and cycling</a:t>
            </a:r>
          </a:p>
          <a:p>
            <a:pPr lvl="1"/>
            <a:r>
              <a:rPr lang="en-GB" smtClean="0"/>
              <a:t>Public transport</a:t>
            </a:r>
          </a:p>
          <a:p>
            <a:pPr lvl="1"/>
            <a:r>
              <a:rPr lang="en-GB" smtClean="0"/>
              <a:t>Ultra low emission vehicle use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13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194" y="1140616"/>
            <a:ext cx="3759200" cy="1325563"/>
          </a:xfrm>
        </p:spPr>
        <p:txBody>
          <a:bodyPr/>
          <a:lstStyle/>
          <a:p>
            <a:pPr algn="r"/>
            <a:r>
              <a:rPr lang="en-GB" smtClean="0"/>
              <a:t>Improved air quality</a:t>
            </a:r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3144" y="876297"/>
            <a:ext cx="3829050" cy="2533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DBB3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>
                <a:solidFill>
                  <a:srgbClr val="5D9D9C"/>
                </a:solidFill>
              </a:rPr>
              <a:t>Healthier, happier, more productive staff</a:t>
            </a:r>
            <a:endParaRPr lang="en-GB">
              <a:solidFill>
                <a:srgbClr val="5D9D9C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3144" y="4151310"/>
            <a:ext cx="3181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DBB3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Reduced CO</a:t>
            </a:r>
            <a:r>
              <a:rPr lang="en-GB" baseline="-25000" smtClean="0"/>
              <a:t>2</a:t>
            </a:r>
            <a:r>
              <a:rPr lang="en-GB" smtClean="0"/>
              <a:t> emissions</a:t>
            </a:r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46319" y="4162420"/>
            <a:ext cx="34580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DBB3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mtClean="0">
                <a:solidFill>
                  <a:srgbClr val="5D9D9C"/>
                </a:solidFill>
              </a:rPr>
              <a:t>Reduced health inequalities</a:t>
            </a:r>
            <a:endParaRPr lang="en-GB">
              <a:solidFill>
                <a:srgbClr val="5D9D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7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577850" y="2184399"/>
            <a:ext cx="2787650" cy="912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mtClean="0"/>
              <a:t>Organisations (and counting!)</a:t>
            </a:r>
            <a:endParaRPr lang="en-GB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93750" y="533399"/>
            <a:ext cx="2355850" cy="1992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3800" smtClean="0">
                <a:solidFill>
                  <a:srgbClr val="6DBB34"/>
                </a:solidFill>
              </a:rPr>
              <a:t>15</a:t>
            </a:r>
            <a:endParaRPr lang="en-GB" sz="13800">
              <a:solidFill>
                <a:srgbClr val="6DBB34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835400" y="4957768"/>
            <a:ext cx="5187950" cy="658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mtClean="0"/>
              <a:t>Cardiff-based staff</a:t>
            </a:r>
            <a:endParaRPr lang="en-GB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854926" y="3201989"/>
            <a:ext cx="6133374" cy="165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D9D9C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3800" smtClean="0">
                <a:solidFill>
                  <a:srgbClr val="6DBB34"/>
                </a:solidFill>
              </a:rPr>
              <a:t>&gt;33,000</a:t>
            </a:r>
            <a:endParaRPr lang="en-GB" sz="13800">
              <a:solidFill>
                <a:srgbClr val="6DBB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9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t="66623" r="33260" b="15044"/>
          <a:stretch>
            <a:fillRect/>
          </a:stretch>
        </p:blipFill>
        <p:spPr bwMode="auto">
          <a:xfrm>
            <a:off x="4273550" y="4105275"/>
            <a:ext cx="47196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t="22029" r="17149" b="53561"/>
          <a:stretch>
            <a:fillRect/>
          </a:stretch>
        </p:blipFill>
        <p:spPr bwMode="auto">
          <a:xfrm>
            <a:off x="306388" y="1331913"/>
            <a:ext cx="602773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3" t="22240" r="4008" b="55891"/>
          <a:stretch>
            <a:fillRect/>
          </a:stretch>
        </p:blipFill>
        <p:spPr bwMode="auto">
          <a:xfrm>
            <a:off x="468313" y="5246688"/>
            <a:ext cx="4570412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4" t="43730" r="4008" b="31905"/>
          <a:stretch>
            <a:fillRect/>
          </a:stretch>
        </p:blipFill>
        <p:spPr bwMode="auto">
          <a:xfrm>
            <a:off x="323850" y="3925888"/>
            <a:ext cx="397827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t="46082" r="7567" b="31512"/>
          <a:stretch>
            <a:fillRect/>
          </a:stretch>
        </p:blipFill>
        <p:spPr bwMode="auto">
          <a:xfrm>
            <a:off x="336550" y="2805113"/>
            <a:ext cx="680561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36550" y="188913"/>
            <a:ext cx="298577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GB" altLang="en-US" sz="4000" kern="0" smtClean="0">
                <a:solidFill>
                  <a:srgbClr val="6DBB34"/>
                </a:solidFill>
              </a:rPr>
              <a:t>Who we are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573462" y="540399"/>
            <a:ext cx="1697037" cy="51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GB" altLang="en-US" sz="3200" kern="0" smtClean="0">
                <a:solidFill>
                  <a:srgbClr val="5D9D9C"/>
                </a:solidFill>
              </a:rPr>
              <a:t>From 7…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082948" y="554913"/>
            <a:ext cx="1697037" cy="48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GB" altLang="en-US" sz="3200" kern="0" smtClean="0">
                <a:solidFill>
                  <a:srgbClr val="5D9D9C"/>
                </a:solidFill>
              </a:rPr>
              <a:t>to 15!</a:t>
            </a:r>
          </a:p>
        </p:txBody>
      </p:sp>
      <p:sp>
        <p:nvSpPr>
          <p:cNvPr id="2" name="Rectangle 1"/>
          <p:cNvSpPr/>
          <p:nvPr/>
        </p:nvSpPr>
        <p:spPr>
          <a:xfrm>
            <a:off x="306388" y="1331913"/>
            <a:ext cx="2219098" cy="1251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210707" y="2584564"/>
            <a:ext cx="5133522" cy="1341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266293" y="3753758"/>
            <a:ext cx="4726895" cy="1341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06389" y="5075294"/>
            <a:ext cx="1609498" cy="1341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Image result for cardiff airport log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265" y="1862490"/>
            <a:ext cx="1819275" cy="27495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6524398" y="1331913"/>
            <a:ext cx="2219098" cy="1251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22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3363" cy="850900"/>
          </a:xfrm>
        </p:spPr>
        <p:txBody>
          <a:bodyPr/>
          <a:lstStyle/>
          <a:p>
            <a:pPr algn="l"/>
            <a:r>
              <a:rPr lang="en-GB" altLang="en-US" sz="3200" smtClean="0"/>
              <a:t>Travel has changed…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610" y="1726178"/>
            <a:ext cx="5650503" cy="322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8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474133" y="348343"/>
            <a:ext cx="3870476" cy="290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487997" y="3595426"/>
            <a:ext cx="3856612" cy="2892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r="3189"/>
          <a:stretch/>
        </p:blipFill>
        <p:spPr>
          <a:xfrm>
            <a:off x="4731354" y="348342"/>
            <a:ext cx="3814740" cy="28610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34743" y="5892800"/>
            <a:ext cx="3309257" cy="979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354" y="3595426"/>
            <a:ext cx="3856612" cy="2892459"/>
          </a:xfrm>
        </p:spPr>
      </p:pic>
    </p:spTree>
    <p:extLst>
      <p:ext uri="{BB962C8B-B14F-4D97-AF65-F5344CB8AC3E}">
        <p14:creationId xmlns:p14="http://schemas.microsoft.com/office/powerpoint/2010/main" val="1548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790"/>
            <a:ext cx="7886700" cy="1325563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GB" sz="3600" smtClean="0"/>
              <a:t>Charter – next steps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2695"/>
            <a:ext cx="4425193" cy="5043881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GB" smtClean="0"/>
              <a:t>Implementation</a:t>
            </a:r>
          </a:p>
          <a:p>
            <a:pPr lvl="1">
              <a:defRPr/>
            </a:pPr>
            <a:r>
              <a:rPr lang="en-GB" smtClean="0"/>
              <a:t>Monitoring and sharing progress, working jointly</a:t>
            </a:r>
          </a:p>
          <a:p>
            <a:pPr lvl="1">
              <a:defRPr/>
            </a:pPr>
            <a:r>
              <a:rPr lang="en-GB" smtClean="0"/>
              <a:t>Repeat staff survey annually</a:t>
            </a:r>
          </a:p>
          <a:p>
            <a:pPr>
              <a:defRPr/>
            </a:pPr>
            <a:r>
              <a:rPr lang="en-GB" smtClean="0"/>
              <a:t>Develop Charter versions with and for…</a:t>
            </a:r>
          </a:p>
          <a:p>
            <a:pPr lvl="1">
              <a:defRPr/>
            </a:pPr>
            <a:r>
              <a:rPr lang="en-GB"/>
              <a:t>Private sector (with Cardiff Business Improvement District, other major employers)</a:t>
            </a:r>
          </a:p>
          <a:p>
            <a:pPr lvl="1">
              <a:defRPr/>
            </a:pPr>
            <a:r>
              <a:rPr lang="en-GB" smtClean="0"/>
              <a:t>Vale </a:t>
            </a:r>
            <a:r>
              <a:rPr lang="en-GB"/>
              <a:t>of Glamorgan </a:t>
            </a:r>
            <a:r>
              <a:rPr lang="en-GB" smtClean="0"/>
              <a:t>Council, other </a:t>
            </a:r>
            <a:r>
              <a:rPr lang="en-GB"/>
              <a:t>neighbouring </a:t>
            </a:r>
            <a:r>
              <a:rPr lang="en-GB" smtClean="0"/>
              <a:t>authorities and beyond</a:t>
            </a:r>
            <a:endParaRPr lang="en-GB"/>
          </a:p>
          <a:p>
            <a:pPr lvl="1">
              <a:defRPr/>
            </a:pPr>
            <a:r>
              <a:rPr lang="en-GB" smtClean="0"/>
              <a:t>Third sector</a:t>
            </a:r>
          </a:p>
          <a:p>
            <a:pPr>
              <a:defRPr/>
            </a:pPr>
            <a:endParaRPr lang="en-GB" smtClean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defRPr/>
            </a:pPr>
            <a:endParaRPr lang="en-GB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GB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GB" smtClean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defRPr/>
            </a:pPr>
            <a:endParaRPr lang="en-GB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GB" smtClean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defRPr/>
            </a:pPr>
            <a:endParaRPr lang="en-GB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GB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GB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GB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022" t="12127" r="33848" b="4882"/>
          <a:stretch/>
        </p:blipFill>
        <p:spPr>
          <a:xfrm>
            <a:off x="5150577" y="1044684"/>
            <a:ext cx="3414582" cy="48114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01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205338"/>
            <a:ext cx="7219950" cy="933450"/>
          </a:xfrm>
        </p:spPr>
        <p:txBody>
          <a:bodyPr>
            <a:normAutofit/>
          </a:bodyPr>
          <a:lstStyle/>
          <a:p>
            <a:r>
              <a:rPr lang="en-GB" sz="3600" smtClean="0"/>
              <a:t>Back to the future…</a:t>
            </a:r>
            <a:endParaRPr lang="en-GB" sz="36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1" y="3303692"/>
            <a:ext cx="4808450" cy="3380348"/>
          </a:xfrm>
        </p:spPr>
      </p:pic>
      <p:pic>
        <p:nvPicPr>
          <p:cNvPr id="2050" name="Picture 2" descr="http://s9715.pcdn.co/wp-content/uploads/2017/01/Screenshot-2017-06-08-09.33.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34" y="1138788"/>
            <a:ext cx="5039679" cy="322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79388" y="6381750"/>
            <a:ext cx="39608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600">
                <a:solidFill>
                  <a:srgbClr val="000066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>
                <a:solidFill>
                  <a:srgbClr val="5D9D9C"/>
                </a:solidFill>
                <a:latin typeface="Calibri Light" panose="020F0302020204030204" pitchFamily="34" charset="0"/>
              </a:rPr>
              <a:t>Source: </a:t>
            </a:r>
            <a:r>
              <a:rPr lang="en-GB" altLang="en-US" sz="1600" smtClean="0">
                <a:solidFill>
                  <a:srgbClr val="5D9D9C"/>
                </a:solidFill>
                <a:latin typeface="Calibri Light" panose="020F0302020204030204" pitchFamily="34" charset="0"/>
              </a:rPr>
              <a:t>Bikeboom.info</a:t>
            </a:r>
            <a:endParaRPr lang="en-GB" altLang="en-US" sz="1600">
              <a:solidFill>
                <a:srgbClr val="5D9D9C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3850" y="4527956"/>
            <a:ext cx="2593917" cy="833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DBB3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smtClean="0"/>
              <a:t>Britain’s first cycle way (1934)</a:t>
            </a:r>
            <a:endParaRPr lang="en-GB" sz="240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54734" y="2407186"/>
            <a:ext cx="2593917" cy="833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DBB3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smtClean="0"/>
              <a:t>London-Brighton highway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419320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Summary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Built environment and behaviours of those around us fundamentally shapes our behaviour</a:t>
            </a:r>
          </a:p>
          <a:p>
            <a:r>
              <a:rPr lang="en-GB" smtClean="0"/>
              <a:t>Multiple adverse </a:t>
            </a:r>
            <a:r>
              <a:rPr lang="en-GB" smtClean="0"/>
              <a:t>impacts </a:t>
            </a:r>
            <a:r>
              <a:rPr lang="en-GB" smtClean="0"/>
              <a:t>of car </a:t>
            </a:r>
            <a:r>
              <a:rPr lang="en-GB" smtClean="0"/>
              <a:t>dependency on health and its wider determinants</a:t>
            </a:r>
            <a:endParaRPr lang="en-GB" smtClean="0"/>
          </a:p>
          <a:p>
            <a:r>
              <a:rPr lang="en-GB" smtClean="0"/>
              <a:t>This can be </a:t>
            </a:r>
            <a:r>
              <a:rPr lang="en-GB" smtClean="0"/>
              <a:t>changed - we know what to do</a:t>
            </a:r>
            <a:endParaRPr lang="en-GB" smtClean="0"/>
          </a:p>
          <a:p>
            <a:r>
              <a:rPr lang="en-GB" smtClean="0"/>
              <a:t>Takes leadership at all levels</a:t>
            </a:r>
          </a:p>
          <a:p>
            <a:endParaRPr lang="en-GB" smtClean="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119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6" t="6648" r="3040" b="56406"/>
          <a:stretch/>
        </p:blipFill>
        <p:spPr>
          <a:xfrm>
            <a:off x="3233650" y="2347509"/>
            <a:ext cx="2951018" cy="9381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87388" y="5622408"/>
            <a:ext cx="4056611" cy="1235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12274" y="1015782"/>
            <a:ext cx="4193771" cy="10474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6DBB3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i="1" smtClean="0">
                <a:solidFill>
                  <a:srgbClr val="5D9D9C"/>
                </a:solidFill>
              </a:rPr>
              <a:t>Diolch</a:t>
            </a:r>
            <a:endParaRPr lang="en-GB" sz="6000" i="1">
              <a:solidFill>
                <a:srgbClr val="5D9D9C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737691" y="3569946"/>
            <a:ext cx="3942936" cy="944757"/>
          </a:xfrm>
        </p:spPr>
        <p:txBody>
          <a:bodyPr/>
          <a:lstStyle/>
          <a:p>
            <a:r>
              <a:rPr lang="en-GB" smtClean="0"/>
              <a:t>Thank you</a:t>
            </a:r>
            <a:endParaRPr lang="en-GB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2915744" y="4834413"/>
            <a:ext cx="3586830" cy="4682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6DBB3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smtClean="0">
                <a:solidFill>
                  <a:srgbClr val="5D9D9C"/>
                </a:solidFill>
              </a:rPr>
              <a:t>tom.porter@wales.nhs.uk</a:t>
            </a:r>
          </a:p>
        </p:txBody>
      </p:sp>
    </p:spTree>
    <p:extLst>
      <p:ext uri="{BB962C8B-B14F-4D97-AF65-F5344CB8AC3E}">
        <p14:creationId xmlns:p14="http://schemas.microsoft.com/office/powerpoint/2010/main" val="362747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/>
          <a:stretch/>
        </p:blipFill>
        <p:spPr bwMode="auto">
          <a:xfrm>
            <a:off x="2231472" y="2388071"/>
            <a:ext cx="5090850" cy="23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57635" y="210206"/>
            <a:ext cx="646395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66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GB" altLang="en-US" sz="3200" kern="0" smtClean="0">
                <a:solidFill>
                  <a:srgbClr val="6DBB34"/>
                </a:solidFill>
              </a:rPr>
              <a:t>…and has changed our environment</a:t>
            </a:r>
          </a:p>
        </p:txBody>
      </p:sp>
    </p:spTree>
    <p:extLst>
      <p:ext uri="{BB962C8B-B14F-4D97-AF65-F5344CB8AC3E}">
        <p14:creationId xmlns:p14="http://schemas.microsoft.com/office/powerpoint/2010/main" val="76202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978025"/>
            <a:ext cx="311785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2098675"/>
            <a:ext cx="238918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035300"/>
            <a:ext cx="30607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852738"/>
            <a:ext cx="31432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4011613"/>
            <a:ext cx="292576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5159375"/>
            <a:ext cx="1916113" cy="357188"/>
          </a:xfrm>
          <a:noFill/>
        </p:spPr>
      </p:pic>
      <p:pic>
        <p:nvPicPr>
          <p:cNvPr id="1229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876800"/>
            <a:ext cx="4826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817938"/>
            <a:ext cx="31686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itle 1"/>
          <p:cNvSpPr>
            <a:spLocks noGrp="1"/>
          </p:cNvSpPr>
          <p:nvPr>
            <p:ph type="title"/>
          </p:nvPr>
        </p:nvSpPr>
        <p:spPr>
          <a:xfrm>
            <a:off x="457200" y="482600"/>
            <a:ext cx="7931150" cy="850900"/>
          </a:xfrm>
        </p:spPr>
        <p:txBody>
          <a:bodyPr>
            <a:normAutofit fontScale="90000"/>
          </a:bodyPr>
          <a:lstStyle/>
          <a:p>
            <a:pPr algn="l"/>
            <a:r>
              <a:rPr lang="en-GB" altLang="en-US" sz="3200" smtClean="0"/>
              <a:t>…leading to multiple impacts on our </a:t>
            </a:r>
            <a:br>
              <a:rPr lang="en-GB" altLang="en-US" sz="3200" smtClean="0"/>
            </a:br>
            <a:r>
              <a:rPr lang="en-GB" altLang="en-US" sz="3200" smtClean="0"/>
              <a:t>health and wellbeing</a:t>
            </a:r>
          </a:p>
        </p:txBody>
      </p:sp>
    </p:spTree>
    <p:extLst>
      <p:ext uri="{BB962C8B-B14F-4D97-AF65-F5344CB8AC3E}">
        <p14:creationId xmlns:p14="http://schemas.microsoft.com/office/powerpoint/2010/main" val="149347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to132319\Downloads\Cardiff,_Newport_R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08050"/>
            <a:ext cx="6696075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77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44862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346325"/>
            <a:ext cx="45243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084763"/>
            <a:ext cx="39719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4"/>
          <a:stretch>
            <a:fillRect/>
          </a:stretch>
        </p:blipFill>
        <p:spPr bwMode="auto">
          <a:xfrm>
            <a:off x="179388" y="5186363"/>
            <a:ext cx="110013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63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390650"/>
            <a:ext cx="66484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2988" y="1125538"/>
            <a:ext cx="5048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70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404813"/>
            <a:ext cx="406876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20"/>
          <a:stretch>
            <a:fillRect/>
          </a:stretch>
        </p:blipFill>
        <p:spPr bwMode="auto">
          <a:xfrm>
            <a:off x="900113" y="4437063"/>
            <a:ext cx="111918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365625"/>
            <a:ext cx="44767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2133600"/>
            <a:ext cx="43624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65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695</TotalTime>
  <Words>395</Words>
  <Application>Microsoft Office PowerPoint</Application>
  <PresentationFormat>On-screen Show (4:3)</PresentationFormat>
  <Paragraphs>97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Moving Forwards: </vt:lpstr>
      <vt:lpstr>Context</vt:lpstr>
      <vt:lpstr>Travel has changed…</vt:lpstr>
      <vt:lpstr>PowerPoint Presentation</vt:lpstr>
      <vt:lpstr>…leading to multiple impacts on our  health and wellbeing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could do things differently</vt:lpstr>
      <vt:lpstr>PowerPoint Presentation</vt:lpstr>
      <vt:lpstr>The potential impact</vt:lpstr>
      <vt:lpstr>Beware shiny EVs</vt:lpstr>
      <vt:lpstr>We can be ambitious</vt:lpstr>
      <vt:lpstr>PowerPoint Presentation</vt:lpstr>
      <vt:lpstr>Progress in Cardiff</vt:lpstr>
      <vt:lpstr>PowerPoint Presentation</vt:lpstr>
      <vt:lpstr>PowerPoint Presentation</vt:lpstr>
      <vt:lpstr>Nextbike cycle hire</vt:lpstr>
      <vt:lpstr>Clean air plan (pending WG approval)</vt:lpstr>
      <vt:lpstr>Clean air plan (pending WG approval)</vt:lpstr>
      <vt:lpstr>PowerPoint Presentation</vt:lpstr>
      <vt:lpstr>PowerPoint Presentation</vt:lpstr>
      <vt:lpstr>PowerPoint Presentation</vt:lpstr>
      <vt:lpstr>Improved air quality</vt:lpstr>
      <vt:lpstr>PowerPoint Presentation</vt:lpstr>
      <vt:lpstr>PowerPoint Presentation</vt:lpstr>
      <vt:lpstr>PowerPoint Presentation</vt:lpstr>
      <vt:lpstr>Charter – next steps</vt:lpstr>
      <vt:lpstr>Back to the future…</vt:lpstr>
      <vt:lpstr>Summary</vt:lpstr>
      <vt:lpstr>Thank you</vt:lpstr>
    </vt:vector>
  </TitlesOfParts>
  <Company>NHS Wales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Porter</dc:creator>
  <cp:lastModifiedBy>Tom Porter</cp:lastModifiedBy>
  <cp:revision>89</cp:revision>
  <cp:lastPrinted>2019-04-23T09:57:41Z</cp:lastPrinted>
  <dcterms:created xsi:type="dcterms:W3CDTF">2019-04-11T15:19:54Z</dcterms:created>
  <dcterms:modified xsi:type="dcterms:W3CDTF">2019-10-01T16:52:18Z</dcterms:modified>
</cp:coreProperties>
</file>